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20"/>
  </p:notesMasterIdLst>
  <p:sldIdLst>
    <p:sldId id="31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24384000" cy="13716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Helvetica Neue" panose="020B0604020202020204" charset="0"/>
      <p:regular r:id="rId29"/>
      <p:bold r:id="rId30"/>
      <p:italic r:id="rId31"/>
      <p:boldItalic r:id="rId32"/>
    </p:embeddedFont>
    <p:embeddedFont>
      <p:font typeface="Helvetica Neue Light" panose="020B0604020202020204" charset="0"/>
      <p:regular r:id="rId33"/>
      <p:bold r:id="rId34"/>
      <p:italic r:id="rId35"/>
      <p:boldItalic r:id="rId36"/>
    </p:embeddedFont>
    <p:embeddedFont>
      <p:font typeface="Vollkorn" panose="000005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F6DF28-546B-45F2-AFCE-F2008B85C04B}" v="2" dt="2019-09-16T09:19:29.681"/>
  </p1510:revLst>
</p1510:revInfo>
</file>

<file path=ppt/tableStyles.xml><?xml version="1.0" encoding="utf-8"?>
<a:tblStyleLst xmlns:a="http://schemas.openxmlformats.org/drawingml/2006/main" def="{70698A3A-BEA6-4813-A0BA-D143799E5E1F}">
  <a:tblStyle styleId="{70698A3A-BEA6-4813-A0BA-D143799E5E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48" d="100"/>
          <a:sy n="48" d="100"/>
        </p:scale>
        <p:origin x="90" y="7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microsoft.com/office/2015/10/relationships/revisionInfo" Target="revisionInfo.xml"/><Relationship Id="rId20" Type="http://schemas.openxmlformats.org/officeDocument/2006/relationships/notesMaster" Target="notesMasters/notesMaster1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.A. Zelle" userId="f44ff8ba-eddf-4cdc-838a-d9995e54b4f0" providerId="ADAL" clId="{74F6DF28-546B-45F2-AFCE-F2008B85C04B}"/>
    <pc:docChg chg="addSld modSld sldOrd">
      <pc:chgData name="R.A. Zelle" userId="f44ff8ba-eddf-4cdc-838a-d9995e54b4f0" providerId="ADAL" clId="{74F6DF28-546B-45F2-AFCE-F2008B85C04B}" dt="2019-09-16T09:19:59.253" v="14" actId="20577"/>
      <pc:docMkLst>
        <pc:docMk/>
      </pc:docMkLst>
      <pc:sldChg chg="modSp">
        <pc:chgData name="R.A. Zelle" userId="f44ff8ba-eddf-4cdc-838a-d9995e54b4f0" providerId="ADAL" clId="{74F6DF28-546B-45F2-AFCE-F2008B85C04B}" dt="2019-09-16T09:19:59.253" v="14" actId="20577"/>
        <pc:sldMkLst>
          <pc:docMk/>
          <pc:sldMk cId="0" sldId="258"/>
        </pc:sldMkLst>
        <pc:spChg chg="mod">
          <ac:chgData name="R.A. Zelle" userId="f44ff8ba-eddf-4cdc-838a-d9995e54b4f0" providerId="ADAL" clId="{74F6DF28-546B-45F2-AFCE-F2008B85C04B}" dt="2019-09-16T09:19:59.253" v="14" actId="20577"/>
          <ac:spMkLst>
            <pc:docMk/>
            <pc:sldMk cId="0" sldId="258"/>
            <ac:spMk id="149" creationId="{00000000-0000-0000-0000-000000000000}"/>
          </ac:spMkLst>
        </pc:spChg>
      </pc:sldChg>
      <pc:sldChg chg="add ord">
        <pc:chgData name="R.A. Zelle" userId="f44ff8ba-eddf-4cdc-838a-d9995e54b4f0" providerId="ADAL" clId="{74F6DF28-546B-45F2-AFCE-F2008B85C04B}" dt="2019-09-16T09:19:29.680" v="1"/>
        <pc:sldMkLst>
          <pc:docMk/>
          <pc:sldMk cId="938663906" sldId="312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f33574f6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3f33574f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1fd79127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1fd791270_0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expected output: false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expected output: true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expected output: false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f0e74bc12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f0e74bc12_0_2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1fd79127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1fd791270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f33574f6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f33574f6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1fd791270_0_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41fd79127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1fd79127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1fd791270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fff2399f0_0_1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3fff2399f0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f0e74bc12_0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3f0e74bc1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1da5d2d0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41da5d2d0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41da5d2d07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1da5d2d0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41da5d2d07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I, en als het niet 4 is maar 3? Dan een witregel.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41da5d2d07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1da5d2d0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41da5d2d0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I, en als het niet 4 is maar 3? Dan een witregel.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41da5d2d07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1da5d2d0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41da5d2d0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I, en als het niet 4 is maar 3? Dan een witregel.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41da5d2d07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f33574f6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f33574f6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f33574f6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f33574f68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>
            <a:spLocks noGrp="1"/>
          </p:cNvSpPr>
          <p:nvPr>
            <p:ph type="pic" idx="2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Google Shape;45;p11"/>
          <p:cNvSpPr>
            <a:spLocks noGrp="1"/>
          </p:cNvSpPr>
          <p:nvPr>
            <p:ph type="pic" idx="3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4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>
            <a:spLocks noGrp="1"/>
          </p:cNvSpPr>
          <p:nvPr>
            <p:ph type="pic" idx="2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>
            <a:off x="1828800" y="4260850"/>
            <a:ext cx="20726400" cy="29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R="0" lvl="0" algn="ctr" rtl="0"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7800"/>
              <a:buFont typeface="Arial"/>
              <a:buNone/>
              <a:defRPr sz="7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1400"/>
              </a:spcBef>
              <a:spcAft>
                <a:spcPts val="0"/>
              </a:spcAft>
              <a:buClr>
                <a:srgbClr val="888888"/>
              </a:buClr>
              <a:buSzPts val="6800"/>
              <a:buFont typeface="Arial"/>
              <a:buNone/>
              <a:defRPr sz="6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5900"/>
              <a:buFont typeface="Arial"/>
              <a:buNone/>
              <a:defRPr sz="5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g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723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Char char="•"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–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»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title"/>
          </p:nvPr>
        </p:nvSpPr>
        <p:spPr>
          <a:xfrm>
            <a:off x="1926168" y="8813800"/>
            <a:ext cx="20726400" cy="27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800"/>
              <a:buFont typeface="Calibri"/>
              <a:buNone/>
              <a:defRPr sz="9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1"/>
          </p:nvPr>
        </p:nvSpPr>
        <p:spPr>
          <a:xfrm>
            <a:off x="1926168" y="5813426"/>
            <a:ext cx="20726400" cy="30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b" anchorCtr="0">
            <a:noAutofit/>
          </a:bodyPr>
          <a:lstStyle>
            <a:lvl1pPr marL="457200" marR="0" lvl="0" indent="-228600" algn="l" rtl="0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900"/>
              <a:buFont typeface="Arial"/>
              <a:buNone/>
              <a:defRPr sz="4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Arial"/>
              <a:buNone/>
              <a:defRPr sz="3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ee objecten" type="twoObj">
  <p:cSld name="TWO_OBJECTS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107697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•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–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–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»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2"/>
          </p:nvPr>
        </p:nvSpPr>
        <p:spPr>
          <a:xfrm>
            <a:off x="12395200" y="3200400"/>
            <a:ext cx="107697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•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–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–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»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body" idx="1"/>
          </p:nvPr>
        </p:nvSpPr>
        <p:spPr>
          <a:xfrm>
            <a:off x="1219200" y="3070226"/>
            <a:ext cx="10773600" cy="12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b" anchorCtr="0">
            <a:noAutofit/>
          </a:bodyPr>
          <a:lstStyle>
            <a:lvl1pPr marL="457200" marR="0" lvl="0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None/>
              <a:defRPr sz="5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body" idx="2"/>
          </p:nvPr>
        </p:nvSpPr>
        <p:spPr>
          <a:xfrm>
            <a:off x="1219200" y="4349750"/>
            <a:ext cx="10773600" cy="79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–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»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3"/>
          </p:nvPr>
        </p:nvSpPr>
        <p:spPr>
          <a:xfrm>
            <a:off x="12386733" y="3070226"/>
            <a:ext cx="10778400" cy="12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b" anchorCtr="0">
            <a:noAutofit/>
          </a:bodyPr>
          <a:lstStyle>
            <a:lvl1pPr marL="457200" marR="0" lvl="0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None/>
              <a:defRPr sz="5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4"/>
          </p:nvPr>
        </p:nvSpPr>
        <p:spPr>
          <a:xfrm>
            <a:off x="12386733" y="4349750"/>
            <a:ext cx="10778400" cy="79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08000" algn="l" rtl="0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•"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–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»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762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  <a:defRPr sz="3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 type="objTx">
  <p:cSld name="OBJECT_WITH_CAPTION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1219200" y="546100"/>
            <a:ext cx="8022300" cy="23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9533467" y="546100"/>
            <a:ext cx="13631100" cy="117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723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Char char="•"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–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»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2"/>
          </p:nvPr>
        </p:nvSpPr>
        <p:spPr>
          <a:xfrm>
            <a:off x="1219200" y="2870200"/>
            <a:ext cx="8022300" cy="9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4779435" y="9601200"/>
            <a:ext cx="14630400" cy="11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4779435" y="1225550"/>
            <a:ext cx="146304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R="0" lvl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None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None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None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4779435" y="10734676"/>
            <a:ext cx="146304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2286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 type="vertTx">
  <p:cSld name="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 rot="5400000">
            <a:off x="7665900" y="-3246300"/>
            <a:ext cx="9052200" cy="219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723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Char char="•"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–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»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e titel en tekst" type="vertTitleAndTx">
  <p:cSld name="VERTICAL_TITLE_AND_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 rot="5400000">
            <a:off x="14570100" y="3657576"/>
            <a:ext cx="117030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 rot="5400000">
            <a:off x="3394150" y="-1625574"/>
            <a:ext cx="11703000" cy="160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723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Char char="•"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–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»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>
            <a:spLocks noGrp="1"/>
          </p:cNvSpPr>
          <p:nvPr>
            <p:ph type="pic" idx="2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>
            <a:spLocks noGrp="1"/>
          </p:cNvSpPr>
          <p:nvPr>
            <p:ph type="pic" idx="2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30225" algn="l" rtl="0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799" cy="10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Calibri"/>
              <a:buNone/>
              <a:defRPr sz="10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90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>
            <a:lvl1pPr marL="457200" marR="0" lvl="0" indent="-723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Char char="•"/>
              <a:defRPr sz="7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6040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Arial"/>
              <a:buChar char="–"/>
              <a:defRPr sz="6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3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Arial"/>
              <a:buChar char="•"/>
              <a:defRPr sz="5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–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»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9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Arial"/>
              <a:buChar char="•"/>
              <a:defRPr sz="4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219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8331200" y="12712700"/>
            <a:ext cx="77217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17475200" y="12712700"/>
            <a:ext cx="56895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2"/>
          <a:srcRect l="10031" t="6689" r="14695" b="29056"/>
          <a:stretch/>
        </p:blipFill>
        <p:spPr>
          <a:xfrm>
            <a:off x="0" y="0"/>
            <a:ext cx="24384000" cy="13876421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188" y="3751826"/>
            <a:ext cx="11031623" cy="621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63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5"/>
          <p:cNvCxnSpPr>
            <a:endCxn id="217" idx="1"/>
          </p:cNvCxnSpPr>
          <p:nvPr/>
        </p:nvCxnSpPr>
        <p:spPr>
          <a:xfrm>
            <a:off x="3974725" y="3775925"/>
            <a:ext cx="2310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35"/>
          <p:cNvSpPr txBox="1"/>
          <p:nvPr/>
        </p:nvSpPr>
        <p:spPr>
          <a:xfrm>
            <a:off x="868075" y="2469900"/>
            <a:ext cx="3106650" cy="320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currentAction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17" name="Google Shape;217;p35"/>
          <p:cNvSpPr/>
          <p:nvPr/>
        </p:nvSpPr>
        <p:spPr>
          <a:xfrm>
            <a:off x="6285325" y="2227775"/>
            <a:ext cx="4230900" cy="30963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Calculating?</a:t>
            </a:r>
            <a:endParaRPr sz="2400"/>
          </a:p>
        </p:txBody>
      </p:sp>
      <p:cxnSp>
        <p:nvCxnSpPr>
          <p:cNvPr id="219" name="Google Shape;219;p35"/>
          <p:cNvCxnSpPr>
            <a:stCxn id="217" idx="3"/>
            <a:endCxn id="220" idx="1"/>
          </p:cNvCxnSpPr>
          <p:nvPr/>
        </p:nvCxnSpPr>
        <p:spPr>
          <a:xfrm rot="10800000" flipH="1">
            <a:off x="10516225" y="3758525"/>
            <a:ext cx="1387200" cy="1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35"/>
          <p:cNvCxnSpPr>
            <a:stCxn id="217" idx="2"/>
            <a:endCxn id="222" idx="0"/>
          </p:cNvCxnSpPr>
          <p:nvPr/>
        </p:nvCxnSpPr>
        <p:spPr>
          <a:xfrm>
            <a:off x="8400775" y="5324075"/>
            <a:ext cx="0" cy="26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3" name="Google Shape;223;p35"/>
          <p:cNvSpPr txBox="1"/>
          <p:nvPr/>
        </p:nvSpPr>
        <p:spPr>
          <a:xfrm>
            <a:off x="8632625" y="5396450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yes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24" name="Google Shape;224;p35"/>
          <p:cNvSpPr txBox="1"/>
          <p:nvPr/>
        </p:nvSpPr>
        <p:spPr>
          <a:xfrm>
            <a:off x="21755675" y="4320625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No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cxnSp>
        <p:nvCxnSpPr>
          <p:cNvPr id="225" name="Google Shape;225;p35"/>
          <p:cNvCxnSpPr>
            <a:stCxn id="220" idx="3"/>
            <a:endCxn id="226" idx="1"/>
          </p:cNvCxnSpPr>
          <p:nvPr/>
        </p:nvCxnSpPr>
        <p:spPr>
          <a:xfrm rot="10800000" flipH="1">
            <a:off x="16134250" y="3749750"/>
            <a:ext cx="11277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35"/>
          <p:cNvSpPr/>
          <p:nvPr/>
        </p:nvSpPr>
        <p:spPr>
          <a:xfrm>
            <a:off x="868075" y="3265550"/>
            <a:ext cx="4230900" cy="98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currentAction = ‘Strings’;</a:t>
            </a:r>
            <a:endParaRPr sz="2400"/>
          </a:p>
        </p:txBody>
      </p:sp>
      <p:sp>
        <p:nvSpPr>
          <p:cNvPr id="220" name="Google Shape;220;p35"/>
          <p:cNvSpPr/>
          <p:nvPr/>
        </p:nvSpPr>
        <p:spPr>
          <a:xfrm>
            <a:off x="11903350" y="2210300"/>
            <a:ext cx="4230900" cy="30963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Strings?</a:t>
            </a:r>
            <a:endParaRPr sz="2400"/>
          </a:p>
        </p:txBody>
      </p:sp>
      <p:sp>
        <p:nvSpPr>
          <p:cNvPr id="226" name="Google Shape;226;p35"/>
          <p:cNvSpPr/>
          <p:nvPr/>
        </p:nvSpPr>
        <p:spPr>
          <a:xfrm>
            <a:off x="17261950" y="2201675"/>
            <a:ext cx="4230900" cy="3096300"/>
          </a:xfrm>
          <a:prstGeom prst="diamon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Booleans?</a:t>
            </a:r>
            <a:endParaRPr sz="2400"/>
          </a:p>
        </p:txBody>
      </p:sp>
      <p:sp>
        <p:nvSpPr>
          <p:cNvPr id="222" name="Google Shape;222;p35"/>
          <p:cNvSpPr/>
          <p:nvPr/>
        </p:nvSpPr>
        <p:spPr>
          <a:xfrm>
            <a:off x="6631350" y="7952975"/>
            <a:ext cx="3538800" cy="2334900"/>
          </a:xfrm>
          <a:prstGeom prst="roundRect">
            <a:avLst>
              <a:gd name="adj" fmla="val 933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 err="1"/>
              <a:t>Voer</a:t>
            </a:r>
            <a:r>
              <a:rPr lang="en-US" sz="2400" b="1" u="sng" dirty="0"/>
              <a:t> </a:t>
            </a:r>
            <a:r>
              <a:rPr lang="en-US" sz="2400" b="1" u="sng" dirty="0" err="1"/>
              <a:t>uit</a:t>
            </a:r>
            <a:endParaRPr sz="2400" b="1"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Optellen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Aftrekken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Delen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Vermenigvuldigen</a:t>
            </a:r>
            <a:endParaRPr sz="2400" dirty="0"/>
          </a:p>
        </p:txBody>
      </p:sp>
      <p:sp>
        <p:nvSpPr>
          <p:cNvPr id="228" name="Google Shape;228;p35"/>
          <p:cNvSpPr txBox="1"/>
          <p:nvPr/>
        </p:nvSpPr>
        <p:spPr>
          <a:xfrm>
            <a:off x="16238025" y="2919625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No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10516225" y="2919625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No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cxnSp>
        <p:nvCxnSpPr>
          <p:cNvPr id="230" name="Google Shape;230;p35"/>
          <p:cNvCxnSpPr>
            <a:endCxn id="231" idx="0"/>
          </p:cNvCxnSpPr>
          <p:nvPr/>
        </p:nvCxnSpPr>
        <p:spPr>
          <a:xfrm>
            <a:off x="14018800" y="5324075"/>
            <a:ext cx="0" cy="26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35"/>
          <p:cNvSpPr txBox="1"/>
          <p:nvPr/>
        </p:nvSpPr>
        <p:spPr>
          <a:xfrm>
            <a:off x="14250675" y="5396450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yes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12249400" y="7952975"/>
            <a:ext cx="3538800" cy="2334900"/>
          </a:xfrm>
          <a:prstGeom prst="roundRect">
            <a:avLst>
              <a:gd name="adj" fmla="val 933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/>
              <a:t>Voer uit</a:t>
            </a:r>
            <a:endParaRPr sz="24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Uppercase()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Length()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Match()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Substring()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Charat()</a:t>
            </a:r>
            <a:endParaRPr sz="2400"/>
          </a:p>
        </p:txBody>
      </p:sp>
      <p:cxnSp>
        <p:nvCxnSpPr>
          <p:cNvPr id="233" name="Google Shape;233;p35"/>
          <p:cNvCxnSpPr>
            <a:endCxn id="234" idx="0"/>
          </p:cNvCxnSpPr>
          <p:nvPr/>
        </p:nvCxnSpPr>
        <p:spPr>
          <a:xfrm>
            <a:off x="19377400" y="5297975"/>
            <a:ext cx="0" cy="26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35"/>
          <p:cNvSpPr txBox="1"/>
          <p:nvPr/>
        </p:nvSpPr>
        <p:spPr>
          <a:xfrm>
            <a:off x="19609275" y="5370350"/>
            <a:ext cx="778200" cy="6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Vollkorn"/>
                <a:ea typeface="Vollkorn"/>
                <a:cs typeface="Vollkorn"/>
                <a:sym typeface="Vollkorn"/>
              </a:rPr>
              <a:t>yes</a:t>
            </a:r>
            <a:endParaRPr sz="30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34" name="Google Shape;234;p35"/>
          <p:cNvSpPr/>
          <p:nvPr/>
        </p:nvSpPr>
        <p:spPr>
          <a:xfrm>
            <a:off x="17608000" y="7926875"/>
            <a:ext cx="3538800" cy="2334900"/>
          </a:xfrm>
          <a:prstGeom prst="roundRect">
            <a:avLst>
              <a:gd name="adj" fmla="val 933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/>
              <a:t>Voer uit</a:t>
            </a:r>
            <a:endParaRPr sz="24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Check of een behaald cijfer voor het vak hoog genoeg is.</a:t>
            </a:r>
            <a:endParaRPr sz="2400"/>
          </a:p>
        </p:txBody>
      </p:sp>
      <p:cxnSp>
        <p:nvCxnSpPr>
          <p:cNvPr id="236" name="Google Shape;236;p35"/>
          <p:cNvCxnSpPr>
            <a:stCxn id="237" idx="0"/>
            <a:endCxn id="226" idx="3"/>
          </p:cNvCxnSpPr>
          <p:nvPr/>
        </p:nvCxnSpPr>
        <p:spPr>
          <a:xfrm rot="10800000">
            <a:off x="21492850" y="3749950"/>
            <a:ext cx="755700" cy="7736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5"/>
          <p:cNvSpPr/>
          <p:nvPr/>
        </p:nvSpPr>
        <p:spPr>
          <a:xfrm>
            <a:off x="20479150" y="11486650"/>
            <a:ext cx="3538800" cy="1464900"/>
          </a:xfrm>
          <a:prstGeom prst="roundRect">
            <a:avLst>
              <a:gd name="adj" fmla="val 933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/>
              <a:t>Voer uit</a:t>
            </a:r>
            <a:endParaRPr sz="24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Standaardactie dat je de waarde niet kent</a:t>
            </a:r>
            <a:endParaRPr sz="2400"/>
          </a:p>
        </p:txBody>
      </p:sp>
      <p:sp>
        <p:nvSpPr>
          <p:cNvPr id="238" name="Google Shape;238;p35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Conditionals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/>
        </p:nvSpPr>
        <p:spPr>
          <a:xfrm>
            <a:off x="8712146" y="8736600"/>
            <a:ext cx="6959700" cy="14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Vollkorn"/>
              <a:buNone/>
            </a:pPr>
            <a:r>
              <a:rPr lang="en-US" sz="7500" b="1">
                <a:latin typeface="Vollkorn"/>
                <a:ea typeface="Vollkorn"/>
                <a:cs typeface="Vollkorn"/>
                <a:sym typeface="Vollkorn"/>
              </a:rPr>
              <a:t>AND / OR.</a:t>
            </a:r>
            <a:endParaRPr/>
          </a:p>
        </p:txBody>
      </p:sp>
      <p:sp>
        <p:nvSpPr>
          <p:cNvPr id="244" name="Google Shape;244;p36"/>
          <p:cNvSpPr/>
          <p:nvPr/>
        </p:nvSpPr>
        <p:spPr>
          <a:xfrm>
            <a:off x="0" y="-25400"/>
            <a:ext cx="1269900" cy="137667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5650" y="3557100"/>
            <a:ext cx="4512700" cy="45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/>
        </p:nvSpPr>
        <p:spPr>
          <a:xfrm>
            <a:off x="4528200" y="2659350"/>
            <a:ext cx="15084300" cy="83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Courier New"/>
                <a:ea typeface="Courier New"/>
                <a:cs typeface="Courier New"/>
                <a:sym typeface="Courier New"/>
              </a:rPr>
              <a:t>var a = 3;</a:t>
            </a: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4800">
                <a:latin typeface="Courier New"/>
                <a:ea typeface="Courier New"/>
                <a:cs typeface="Courier New"/>
                <a:sym typeface="Courier New"/>
              </a:rPr>
              <a:t>var b = -2;</a:t>
            </a: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4800">
                <a:latin typeface="Courier New"/>
                <a:ea typeface="Courier New"/>
                <a:cs typeface="Courier New"/>
                <a:sym typeface="Courier New"/>
              </a:rPr>
              <a:t>console.log(a &gt; 0 &amp;&amp; b &gt; 0);</a:t>
            </a: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4800">
                <a:latin typeface="Courier New"/>
                <a:ea typeface="Courier New"/>
                <a:cs typeface="Courier New"/>
                <a:sym typeface="Courier New"/>
              </a:rPr>
              <a:t>console.log(a &gt; 0 || b &gt; 0);</a:t>
            </a: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-US" sz="4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4800">
                <a:latin typeface="Courier New"/>
                <a:ea typeface="Courier New"/>
                <a:cs typeface="Courier New"/>
                <a:sym typeface="Courier New"/>
              </a:rPr>
              <a:t>console.log(!(a &gt; 0 || b &gt; 0));</a:t>
            </a:r>
            <a:endParaRPr sz="4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1" name="Google Shape;251;p37"/>
          <p:cNvSpPr txBox="1"/>
          <p:nvPr/>
        </p:nvSpPr>
        <p:spPr>
          <a:xfrm>
            <a:off x="-243300" y="12758275"/>
            <a:ext cx="24627300" cy="9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https://developer.mozilla.org/en-US/docs/Web/JavaScript/Reference/Operators/Logical_Operators</a:t>
            </a:r>
            <a:endParaRPr/>
          </a:p>
        </p:txBody>
      </p:sp>
      <p:sp>
        <p:nvSpPr>
          <p:cNvPr id="252" name="Google Shape;252;p37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Logical operators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F6FF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/>
        </p:nvSpPr>
        <p:spPr>
          <a:xfrm>
            <a:off x="6843150" y="4766250"/>
            <a:ext cx="10697700" cy="418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latin typeface="Vollkorn"/>
                <a:ea typeface="Vollkorn"/>
                <a:cs typeface="Vollkorn"/>
                <a:sym typeface="Vollkorn"/>
              </a:rPr>
              <a:t>Oefening</a:t>
            </a:r>
            <a:endParaRPr sz="7200">
              <a:latin typeface="Vollkorn"/>
              <a:ea typeface="Vollkorn"/>
              <a:cs typeface="Vollkorn"/>
              <a:sym typeface="Vollkor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/>
        </p:nvSpPr>
        <p:spPr>
          <a:xfrm>
            <a:off x="8668950" y="5010875"/>
            <a:ext cx="7046100" cy="3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u="sng">
                <a:latin typeface="Vollkorn"/>
                <a:ea typeface="Vollkorn"/>
                <a:cs typeface="Vollkorn"/>
                <a:sym typeface="Vollkorn"/>
              </a:rPr>
              <a:t>BMI = gewicht / lengte²</a:t>
            </a:r>
            <a:endParaRPr sz="4800" b="1" u="sng">
              <a:latin typeface="Vollkorn"/>
              <a:ea typeface="Vollkorn"/>
              <a:cs typeface="Vollkorn"/>
              <a:sym typeface="Vollkor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latin typeface="Vollkorn"/>
              <a:ea typeface="Vollkorn"/>
              <a:cs typeface="Vollkorn"/>
              <a:sym typeface="Vollkor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Vollkorn"/>
                <a:ea typeface="Vollkorn"/>
                <a:cs typeface="Vollkorn"/>
                <a:sym typeface="Vollkorn"/>
              </a:rPr>
              <a:t>Zet deze expressie om in javascript code</a:t>
            </a:r>
            <a:endParaRPr sz="48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63" name="Google Shape;263;p39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Logical operators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" name="Google Shape;268;p40"/>
          <p:cNvGraphicFramePr/>
          <p:nvPr/>
        </p:nvGraphicFramePr>
        <p:xfrm>
          <a:off x="5409525" y="2225663"/>
          <a:ext cx="13564950" cy="490314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{70698A3A-BEA6-4813-A0BA-D143799E5E1F}</a:tableStyleId>
              </a:tblPr>
              <a:tblGrid>
                <a:gridCol w="4521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21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9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highlight>
                            <a:srgbClr val="FFFFFF"/>
                          </a:highlight>
                        </a:rPr>
                        <a:t>BMI (kg/m2)</a:t>
                      </a:r>
                      <a:endParaRPr sz="3600" b="1">
                        <a:highlight>
                          <a:srgbClr val="FFFFFF"/>
                        </a:highlight>
                      </a:endParaRPr>
                    </a:p>
                  </a:txBody>
                  <a:tcPr marL="91425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highlight>
                            <a:srgbClr val="FFFFFF"/>
                          </a:highlight>
                        </a:rPr>
                        <a:t>Classificatie</a:t>
                      </a:r>
                      <a:endParaRPr sz="3600" b="1"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highlight>
                            <a:srgbClr val="FFFFFF"/>
                          </a:highlight>
                        </a:rPr>
                        <a:t>Risico</a:t>
                      </a:r>
                      <a:endParaRPr sz="3600" b="1"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3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&lt;18,5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ondergewicht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laag (maar verhoogd risico op andere aandoeningen)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18,5-24,9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normaal gewicht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gemiddeld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25-29,9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overgewicht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verhoogd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30 en hoger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obesitas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duidelijk verhoogd</a:t>
                      </a:r>
                      <a:endParaRPr sz="36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5250" marR="95250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69" name="Google Shape;269;p40"/>
          <p:cNvSpPr txBox="1"/>
          <p:nvPr/>
        </p:nvSpPr>
        <p:spPr>
          <a:xfrm>
            <a:off x="6360150" y="8670775"/>
            <a:ext cx="11663700" cy="24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Vollkorn"/>
                <a:ea typeface="Vollkorn"/>
                <a:cs typeface="Vollkorn"/>
                <a:sym typeface="Vollkorn"/>
              </a:rPr>
              <a:t>Zet deze BMI categorie om in code en zorg er voor dat op basis van de ingevoerde BMI je de juiste classificatie krijgt.</a:t>
            </a:r>
            <a:endParaRPr sz="4800">
              <a:latin typeface="Vollkorn"/>
              <a:ea typeface="Vollkorn"/>
              <a:cs typeface="Vollkorn"/>
              <a:sym typeface="Vollkorn"/>
            </a:endParaRPr>
          </a:p>
        </p:txBody>
      </p:sp>
      <p:sp>
        <p:nvSpPr>
          <p:cNvPr id="270" name="Google Shape;270;p40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Logical operators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/>
        </p:nvSpPr>
        <p:spPr>
          <a:xfrm>
            <a:off x="9052647" y="7758500"/>
            <a:ext cx="6278700" cy="14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Vollkorn"/>
              <a:buNone/>
            </a:pPr>
            <a:r>
              <a:rPr lang="en-US" sz="7500" b="1">
                <a:latin typeface="Vollkorn"/>
                <a:ea typeface="Vollkorn"/>
                <a:cs typeface="Vollkorn"/>
                <a:sym typeface="Vollkorn"/>
              </a:rPr>
              <a:t>Assignment.</a:t>
            </a:r>
            <a:endParaRPr/>
          </a:p>
        </p:txBody>
      </p:sp>
      <p:sp>
        <p:nvSpPr>
          <p:cNvPr id="276" name="Google Shape;276;p41"/>
          <p:cNvSpPr/>
          <p:nvPr/>
        </p:nvSpPr>
        <p:spPr>
          <a:xfrm>
            <a:off x="0" y="-25400"/>
            <a:ext cx="1269900" cy="137667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7" name="Google Shape;2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9200" y="4535100"/>
            <a:ext cx="3005575" cy="300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/>
        </p:nvSpPr>
        <p:spPr>
          <a:xfrm>
            <a:off x="1662600" y="4708650"/>
            <a:ext cx="21058800" cy="42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>
                <a:solidFill>
                  <a:schemeClr val="dk1"/>
                </a:solidFill>
                <a:latin typeface="Vollkorn"/>
                <a:ea typeface="Vollkorn"/>
                <a:cs typeface="Vollkorn"/>
                <a:sym typeface="Vollkorn"/>
              </a:rPr>
              <a:t>Opdrachten</a:t>
            </a:r>
            <a:endParaRPr sz="3600" b="1" u="sng">
              <a:solidFill>
                <a:schemeClr val="dk1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ollkorn"/>
              <a:buChar char="●"/>
            </a:pPr>
            <a:r>
              <a:rPr lang="en-US" sz="3600">
                <a:solidFill>
                  <a:schemeClr val="dk1"/>
                </a:solidFill>
                <a:latin typeface="Vollkorn"/>
                <a:ea typeface="Vollkorn"/>
                <a:cs typeface="Vollkorn"/>
                <a:sym typeface="Vollkorn"/>
              </a:rPr>
              <a:t>Zelfstudie via Udacity</a:t>
            </a:r>
            <a:endParaRPr sz="3600">
              <a:solidFill>
                <a:schemeClr val="dk1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ollkorn"/>
              <a:buChar char="●"/>
            </a:pPr>
            <a:r>
              <a:rPr lang="en-US" sz="3600">
                <a:solidFill>
                  <a:schemeClr val="dk1"/>
                </a:solidFill>
                <a:latin typeface="Vollkorn"/>
                <a:ea typeface="Vollkorn"/>
                <a:cs typeface="Vollkorn"/>
                <a:sym typeface="Vollkorn"/>
              </a:rPr>
              <a:t>Opdrachten via FreeCodeCamp</a:t>
            </a:r>
            <a:endParaRPr sz="3600">
              <a:solidFill>
                <a:schemeClr val="dk1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ollkorn"/>
              <a:buChar char="●"/>
            </a:pPr>
            <a:r>
              <a:rPr lang="en-US" sz="3600">
                <a:solidFill>
                  <a:schemeClr val="dk1"/>
                </a:solidFill>
                <a:latin typeface="Vollkorn"/>
                <a:ea typeface="Vollkorn"/>
                <a:cs typeface="Vollkorn"/>
                <a:sym typeface="Vollkorn"/>
              </a:rPr>
              <a:t>Eindopdrachten: inleveren via Learn (let op: vul de bijlage in)</a:t>
            </a:r>
            <a:endParaRPr sz="3600">
              <a:solidFill>
                <a:schemeClr val="dk1"/>
              </a:solidFill>
              <a:latin typeface="Vollkorn"/>
              <a:ea typeface="Vollkorn"/>
              <a:cs typeface="Vollkorn"/>
              <a:sym typeface="Vollkor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7"/>
          <p:cNvPicPr preferRelativeResize="0"/>
          <p:nvPr/>
        </p:nvPicPr>
        <p:blipFill rotWithShape="1">
          <a:blip r:embed="rId3">
            <a:alphaModFix/>
          </a:blip>
          <a:srcRect b="12495"/>
          <a:stretch/>
        </p:blipFill>
        <p:spPr>
          <a:xfrm>
            <a:off x="0" y="-2284250"/>
            <a:ext cx="24384001" cy="160002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7"/>
          <p:cNvGrpSpPr/>
          <p:nvPr/>
        </p:nvGrpSpPr>
        <p:grpSpPr>
          <a:xfrm>
            <a:off x="773985" y="11518883"/>
            <a:ext cx="8729989" cy="1346201"/>
            <a:chOff x="-319151" y="-1"/>
            <a:chExt cx="8228077" cy="1346201"/>
          </a:xfrm>
        </p:grpSpPr>
        <p:sp>
          <p:nvSpPr>
            <p:cNvPr id="143" name="Google Shape;143;p27"/>
            <p:cNvSpPr txBox="1"/>
            <p:nvPr/>
          </p:nvSpPr>
          <p:spPr>
            <a:xfrm>
              <a:off x="-319151" y="-1"/>
              <a:ext cx="8228077" cy="134620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215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Vollkorn"/>
                <a:buNone/>
              </a:pPr>
              <a:r>
                <a:rPr lang="en-US" sz="7000">
                  <a:latin typeface="Vollkorn"/>
                  <a:ea typeface="Vollkorn"/>
                  <a:cs typeface="Vollkorn"/>
                  <a:sym typeface="Vollkorn"/>
                </a:rPr>
                <a:t>Programming basics</a:t>
              </a:r>
              <a:r>
                <a:rPr lang="en-US" sz="7000" b="0" i="0" u="none" strike="noStrike" cap="none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.</a:t>
              </a:r>
              <a:endParaRPr/>
            </a:p>
          </p:txBody>
        </p:sp>
        <p:cxnSp>
          <p:nvCxnSpPr>
            <p:cNvPr id="144" name="Google Shape;144;p27"/>
            <p:cNvCxnSpPr/>
            <p:nvPr/>
          </p:nvCxnSpPr>
          <p:spPr>
            <a:xfrm flipH="1">
              <a:off x="-227173" y="0"/>
              <a:ext cx="1" cy="1346200"/>
            </a:xfrm>
            <a:prstGeom prst="straightConnector1">
              <a:avLst/>
            </a:prstGeom>
            <a:noFill/>
            <a:ln w="190500" cap="flat" cmpd="sng">
              <a:solidFill>
                <a:srgbClr val="D2F6FF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/>
        </p:nvSpPr>
        <p:spPr>
          <a:xfrm>
            <a:off x="4313903" y="4603650"/>
            <a:ext cx="15756194" cy="45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Vollkorn"/>
              <a:buNone/>
            </a:pPr>
            <a:r>
              <a:rPr lang="en-US" sz="6000" b="1" u="sng" dirty="0" err="1">
                <a:latin typeface="Vollkorn"/>
                <a:ea typeface="Vollkorn"/>
                <a:cs typeface="Vollkorn"/>
                <a:sym typeface="Vollkorn"/>
              </a:rPr>
              <a:t>Programma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Vollkorn"/>
              <a:buNone/>
            </a:pPr>
            <a:endParaRPr sz="4500" dirty="0">
              <a:latin typeface="Vollkorn"/>
              <a:ea typeface="Vollkorn"/>
              <a:cs typeface="Vollkorn"/>
              <a:sym typeface="Vollkorn"/>
            </a:endParaRPr>
          </a:p>
          <a:p>
            <a:pPr marL="685800" marR="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en-US" sz="4500" dirty="0" err="1">
                <a:latin typeface="Vollkorn"/>
                <a:ea typeface="Vollkorn"/>
                <a:cs typeface="Vollkorn"/>
                <a:sym typeface="Vollkorn"/>
              </a:rPr>
              <a:t>Reflectie</a:t>
            </a:r>
            <a:r>
              <a:rPr lang="en-US" sz="4500" dirty="0">
                <a:latin typeface="Vollkorn"/>
                <a:ea typeface="Vollkorn"/>
                <a:cs typeface="Vollkorn"/>
                <a:sym typeface="Vollkorn"/>
              </a:rPr>
              <a:t> op workshop variables and data types</a:t>
            </a:r>
            <a:endParaRPr sz="4500" dirty="0">
              <a:latin typeface="Vollkorn"/>
              <a:ea typeface="Vollkorn"/>
              <a:cs typeface="Vollkorn"/>
              <a:sym typeface="Vollkorn"/>
            </a:endParaRPr>
          </a:p>
          <a:p>
            <a:pPr marL="685800" marR="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en-US" sz="4500" dirty="0">
                <a:latin typeface="Vollkorn"/>
                <a:ea typeface="Vollkorn"/>
                <a:cs typeface="Vollkorn"/>
                <a:sym typeface="Vollkorn"/>
              </a:rPr>
              <a:t>Workshop</a:t>
            </a:r>
            <a:endParaRPr sz="4500" dirty="0">
              <a:latin typeface="Vollkorn"/>
              <a:ea typeface="Vollkorn"/>
              <a:cs typeface="Vollkorn"/>
              <a:sym typeface="Vollkorn"/>
            </a:endParaRPr>
          </a:p>
          <a:p>
            <a:pPr marL="685800" marR="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en-US" sz="4500" dirty="0" err="1">
                <a:latin typeface="Vollkorn"/>
                <a:ea typeface="Vollkorn"/>
                <a:cs typeface="Vollkorn"/>
                <a:sym typeface="Vollkorn"/>
              </a:rPr>
              <a:t>Opdrachten</a:t>
            </a:r>
            <a:r>
              <a:rPr lang="en-US" sz="4500" dirty="0">
                <a:latin typeface="Vollkorn"/>
                <a:ea typeface="Vollkorn"/>
                <a:cs typeface="Vollkorn"/>
                <a:sym typeface="Vollkorn"/>
              </a:rPr>
              <a:t> </a:t>
            </a:r>
            <a:r>
              <a:rPr lang="en-US" sz="4500" dirty="0" err="1">
                <a:latin typeface="Vollkorn"/>
                <a:ea typeface="Vollkorn"/>
                <a:cs typeface="Vollkorn"/>
                <a:sym typeface="Vollkorn"/>
              </a:rPr>
              <a:t>maken</a:t>
            </a:r>
            <a:endParaRPr sz="4500" dirty="0">
              <a:latin typeface="Vollkorn"/>
              <a:ea typeface="Vollkorn"/>
              <a:cs typeface="Vollkorn"/>
              <a:sym typeface="Vollkor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/>
        </p:nvSpPr>
        <p:spPr>
          <a:xfrm>
            <a:off x="8712146" y="8736600"/>
            <a:ext cx="6959700" cy="14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Vollkorn"/>
              <a:buNone/>
            </a:pPr>
            <a:r>
              <a:rPr lang="en-US" sz="7500" b="1">
                <a:latin typeface="Vollkorn"/>
                <a:ea typeface="Vollkorn"/>
                <a:cs typeface="Vollkorn"/>
                <a:sym typeface="Vollkorn"/>
              </a:rPr>
              <a:t>if else.</a:t>
            </a:r>
            <a:endParaRPr/>
          </a:p>
        </p:txBody>
      </p:sp>
      <p:sp>
        <p:nvSpPr>
          <p:cNvPr id="155" name="Google Shape;155;p29"/>
          <p:cNvSpPr/>
          <p:nvPr/>
        </p:nvSpPr>
        <p:spPr>
          <a:xfrm>
            <a:off x="0" y="-25400"/>
            <a:ext cx="1269900" cy="137667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5650" y="3557100"/>
            <a:ext cx="4512700" cy="45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30"/>
          <p:cNvCxnSpPr/>
          <p:nvPr/>
        </p:nvCxnSpPr>
        <p:spPr>
          <a:xfrm>
            <a:off x="0" y="9949852"/>
            <a:ext cx="5531100" cy="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30"/>
          <p:cNvCxnSpPr/>
          <p:nvPr/>
        </p:nvCxnSpPr>
        <p:spPr>
          <a:xfrm>
            <a:off x="18853127" y="9949852"/>
            <a:ext cx="5531100" cy="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30"/>
          <p:cNvCxnSpPr/>
          <p:nvPr/>
        </p:nvCxnSpPr>
        <p:spPr>
          <a:xfrm rot="10800000" flipH="1">
            <a:off x="5251216" y="7922856"/>
            <a:ext cx="4660800" cy="207360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30"/>
          <p:cNvCxnSpPr/>
          <p:nvPr/>
        </p:nvCxnSpPr>
        <p:spPr>
          <a:xfrm>
            <a:off x="9663488" y="7969204"/>
            <a:ext cx="5531100" cy="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30"/>
          <p:cNvCxnSpPr/>
          <p:nvPr/>
        </p:nvCxnSpPr>
        <p:spPr>
          <a:xfrm>
            <a:off x="5251216" y="9996456"/>
            <a:ext cx="4660800" cy="214380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30"/>
          <p:cNvCxnSpPr/>
          <p:nvPr/>
        </p:nvCxnSpPr>
        <p:spPr>
          <a:xfrm>
            <a:off x="9663488" y="12072190"/>
            <a:ext cx="5531100" cy="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" name="Google Shape;168;p30"/>
          <p:cNvCxnSpPr/>
          <p:nvPr/>
        </p:nvCxnSpPr>
        <p:spPr>
          <a:xfrm rot="10800000" flipH="1">
            <a:off x="14886096" y="10043316"/>
            <a:ext cx="4660800" cy="207360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9" name="Google Shape;169;p30"/>
          <p:cNvCxnSpPr/>
          <p:nvPr/>
        </p:nvCxnSpPr>
        <p:spPr>
          <a:xfrm>
            <a:off x="14917168" y="7899298"/>
            <a:ext cx="4660800" cy="2143800"/>
          </a:xfrm>
          <a:prstGeom prst="straightConnector1">
            <a:avLst/>
          </a:prstGeom>
          <a:noFill/>
          <a:ln w="3810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30"/>
          <p:cNvSpPr txBox="1"/>
          <p:nvPr/>
        </p:nvSpPr>
        <p:spPr>
          <a:xfrm>
            <a:off x="1025387" y="8485338"/>
            <a:ext cx="35865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guess == 1</a:t>
            </a:r>
            <a:endParaRPr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30"/>
          <p:cNvSpPr txBox="1"/>
          <p:nvPr/>
        </p:nvSpPr>
        <p:spPr>
          <a:xfrm rot="-1475234">
            <a:off x="6194476" y="7865850"/>
            <a:ext cx="1558842" cy="812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true</a:t>
            </a:r>
            <a:endParaRPr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2" name="Google Shape;172;p30"/>
          <p:cNvSpPr txBox="1"/>
          <p:nvPr/>
        </p:nvSpPr>
        <p:spPr>
          <a:xfrm rot="1530542">
            <a:off x="5946598" y="11197574"/>
            <a:ext cx="1747113" cy="817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false</a:t>
            </a:r>
            <a:endParaRPr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30"/>
          <p:cNvSpPr txBox="1"/>
          <p:nvPr/>
        </p:nvSpPr>
        <p:spPr>
          <a:xfrm>
            <a:off x="7711688" y="6594538"/>
            <a:ext cx="101193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console.log(‘het is maandag!’);</a:t>
            </a:r>
            <a:endParaRPr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30"/>
          <p:cNvSpPr txBox="1"/>
          <p:nvPr/>
        </p:nvSpPr>
        <p:spPr>
          <a:xfrm>
            <a:off x="8913530" y="10671652"/>
            <a:ext cx="72384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console.log(‘helaas!’);</a:t>
            </a:r>
            <a:endParaRPr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7043450" y="3902150"/>
            <a:ext cx="11455800" cy="1723800"/>
          </a:xfrm>
          <a:prstGeom prst="rect">
            <a:avLst/>
          </a:prstGeom>
          <a:solidFill>
            <a:srgbClr val="1C88DA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Welke dag van de week is het vandaag</a:t>
            </a:r>
            <a:endParaRPr sz="4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(voor het gemak nummers)</a:t>
            </a:r>
            <a:endParaRPr sz="3400"/>
          </a:p>
        </p:txBody>
      </p:sp>
      <p:cxnSp>
        <p:nvCxnSpPr>
          <p:cNvPr id="176" name="Google Shape;176;p30"/>
          <p:cNvCxnSpPr/>
          <p:nvPr/>
        </p:nvCxnSpPr>
        <p:spPr>
          <a:xfrm>
            <a:off x="0" y="9949852"/>
            <a:ext cx="5251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77" name="Google Shape;177;p30"/>
          <p:cNvCxnSpPr/>
          <p:nvPr/>
        </p:nvCxnSpPr>
        <p:spPr>
          <a:xfrm rot="10800000" flipH="1">
            <a:off x="5211749" y="7969252"/>
            <a:ext cx="4452000" cy="19806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78" name="Google Shape;178;p30"/>
          <p:cNvCxnSpPr/>
          <p:nvPr/>
        </p:nvCxnSpPr>
        <p:spPr>
          <a:xfrm>
            <a:off x="9663488" y="7969204"/>
            <a:ext cx="5253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79" name="Google Shape;179;p30"/>
          <p:cNvCxnSpPr/>
          <p:nvPr/>
        </p:nvCxnSpPr>
        <p:spPr>
          <a:xfrm>
            <a:off x="5251216" y="9949852"/>
            <a:ext cx="4412100" cy="21222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80" name="Google Shape;180;p30"/>
          <p:cNvCxnSpPr/>
          <p:nvPr/>
        </p:nvCxnSpPr>
        <p:spPr>
          <a:xfrm>
            <a:off x="9663488" y="12072190"/>
            <a:ext cx="5253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81" name="Google Shape;181;p30"/>
          <p:cNvCxnSpPr/>
          <p:nvPr/>
        </p:nvCxnSpPr>
        <p:spPr>
          <a:xfrm>
            <a:off x="14917168" y="7922600"/>
            <a:ext cx="4660800" cy="2027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82" name="Google Shape;182;p30"/>
          <p:cNvCxnSpPr/>
          <p:nvPr/>
        </p:nvCxnSpPr>
        <p:spPr>
          <a:xfrm rot="10800000" flipH="1">
            <a:off x="14917168" y="9996418"/>
            <a:ext cx="4660800" cy="21438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cxnSp>
        <p:nvCxnSpPr>
          <p:cNvPr id="183" name="Google Shape;183;p30"/>
          <p:cNvCxnSpPr/>
          <p:nvPr/>
        </p:nvCxnSpPr>
        <p:spPr>
          <a:xfrm rot="10800000">
            <a:off x="19547100" y="9949852"/>
            <a:ext cx="48369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184" name="Google Shape;184;p30"/>
          <p:cNvSpPr/>
          <p:nvPr/>
        </p:nvSpPr>
        <p:spPr>
          <a:xfrm>
            <a:off x="4587624" y="9452158"/>
            <a:ext cx="1327200" cy="995400"/>
          </a:xfrm>
          <a:prstGeom prst="ellipse">
            <a:avLst/>
          </a:prstGeom>
          <a:solidFill>
            <a:schemeClr val="lt1">
              <a:alpha val="85880"/>
            </a:schemeClr>
          </a:solidFill>
          <a:ln w="38100" cap="flat" cmpd="sng">
            <a:solidFill>
              <a:srgbClr val="CD2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3475" tIns="111700" rIns="223475" bIns="111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0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Vollkorn"/>
                <a:ea typeface="Vollkorn"/>
                <a:cs typeface="Vollkorn"/>
                <a:sym typeface="Vollkorn"/>
              </a:rPr>
              <a:t>Conditionals</a:t>
            </a:r>
            <a:endParaRPr sz="6000">
              <a:latin typeface="Vollkorn"/>
              <a:ea typeface="Vollkorn"/>
              <a:cs typeface="Vollkorn"/>
              <a:sym typeface="Vollkor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/>
        </p:nvSpPr>
        <p:spPr>
          <a:xfrm>
            <a:off x="4333944" y="3718791"/>
            <a:ext cx="15716100" cy="6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rgbClr val="CD2400"/>
                </a:solidFill>
                <a:latin typeface="Courier New"/>
                <a:ea typeface="Courier New"/>
                <a:cs typeface="Courier New"/>
                <a:sym typeface="Courier New"/>
              </a:rPr>
              <a:t>//VOORBEELD PROGRAMMA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var numberOfDayOfWeek = 2; //dinsdag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(numberOfDayOfWeek == 1){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	maandag!');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{</a:t>
            </a:r>
            <a:endParaRPr sz="3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alles behalve 	maandag!');</a:t>
            </a:r>
            <a:endParaRPr sz="4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400"/>
          </a:p>
        </p:txBody>
      </p:sp>
      <p:sp>
        <p:nvSpPr>
          <p:cNvPr id="192" name="Google Shape;192;p31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Conditionals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/>
        </p:nvSpPr>
        <p:spPr>
          <a:xfrm>
            <a:off x="3790074" y="1623975"/>
            <a:ext cx="16527300" cy="116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CD2400"/>
                </a:solidFill>
                <a:latin typeface="Courier New"/>
                <a:ea typeface="Courier New"/>
                <a:cs typeface="Courier New"/>
                <a:sym typeface="Courier New"/>
              </a:rPr>
              <a:t>//VOORBEELD PROGRAMMA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(numberOfDayOfWeek = 0){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zondag!');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1){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maandag!');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2){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dinsdag!');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3){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woensdag!');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4){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donderdag!');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5){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vrijdag!');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if (numberOfDayOfWeek = 6){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console.log('het is vandaag zaterdag!');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 {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console.log('Dit getal herken ik niet ;-)');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9" name="Google Shape;199;p32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Conditionals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/>
        </p:nvSpPr>
        <p:spPr>
          <a:xfrm>
            <a:off x="3151948" y="1432175"/>
            <a:ext cx="18080100" cy="119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rgbClr val="CD2400"/>
                </a:solidFill>
                <a:latin typeface="Courier New"/>
                <a:ea typeface="Courier New"/>
                <a:cs typeface="Courier New"/>
                <a:sym typeface="Courier New"/>
              </a:rPr>
              <a:t>//VOORBEELD PROGRAMMA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switch (toDay) {</a:t>
            </a:r>
            <a:endParaRPr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0: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console.log('het is vandaag zondag!');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   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1: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   console.log('het is vandaag maandag!');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2: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console.log('het is vandaag dinsdag!');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3: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console.log('het is vandaag woensdag!');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4: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console.log('het is vandaag donderdag!');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5: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console.log('het is vandaag vrijdag!');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case 6: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   console.log('het is vandaag zaterdag!');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  break;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default: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console.log('Dit getal herken ik niet ;-)');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3" y="0"/>
            <a:ext cx="24384000" cy="1169400"/>
          </a:xfrm>
          <a:prstGeom prst="rect">
            <a:avLst/>
          </a:prstGeom>
          <a:solidFill>
            <a:srgbClr val="D2F6FF"/>
          </a:solidFill>
          <a:ln>
            <a:noFill/>
          </a:ln>
        </p:spPr>
        <p:txBody>
          <a:bodyPr spcFirstLastPara="1" wrap="square" lIns="223475" tIns="111700" rIns="223475" bIns="111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Century Gothic"/>
                <a:ea typeface="Century Gothic"/>
                <a:cs typeface="Century Gothic"/>
                <a:sym typeface="Century Gothic"/>
              </a:rPr>
              <a:t>Conditionals</a:t>
            </a:r>
            <a:endParaRPr sz="6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F6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/>
        </p:nvSpPr>
        <p:spPr>
          <a:xfrm>
            <a:off x="6843150" y="4766250"/>
            <a:ext cx="10697700" cy="418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latin typeface="Vollkorn"/>
                <a:ea typeface="Vollkorn"/>
                <a:cs typeface="Vollkorn"/>
                <a:sym typeface="Vollkorn"/>
              </a:rPr>
              <a:t>Oefening</a:t>
            </a:r>
            <a:endParaRPr sz="7200">
              <a:latin typeface="Vollkorn"/>
              <a:ea typeface="Vollkorn"/>
              <a:cs typeface="Vollkorn"/>
              <a:sym typeface="Vollkor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348</Words>
  <Application>Microsoft Office PowerPoint</Application>
  <PresentationFormat>Custom</PresentationFormat>
  <Paragraphs>149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Vollkorn</vt:lpstr>
      <vt:lpstr>Calibri</vt:lpstr>
      <vt:lpstr>Courier New</vt:lpstr>
      <vt:lpstr>Helvetica Neue</vt:lpstr>
      <vt:lpstr>Century Gothic</vt:lpstr>
      <vt:lpstr>Helvetica Neue Light</vt:lpstr>
      <vt:lpstr>White</vt:lpstr>
      <vt:lpstr>Office-thema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cp:lastModifiedBy>R.A. Zelle</cp:lastModifiedBy>
  <cp:revision>2</cp:revision>
  <dcterms:modified xsi:type="dcterms:W3CDTF">2019-09-16T09:20:15Z</dcterms:modified>
</cp:coreProperties>
</file>